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2"/>
    <p:restoredTop sz="96405"/>
  </p:normalViewPr>
  <p:slideViewPr>
    <p:cSldViewPr snapToGrid="0">
      <p:cViewPr>
        <p:scale>
          <a:sx n="144" d="100"/>
          <a:sy n="144" d="100"/>
        </p:scale>
        <p:origin x="4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2788-D38F-6AF8-ADFC-D7D639E3C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72F96-F12B-ADCF-A708-429BB826B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8D20-17EF-2201-636E-F7C1E1CC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37373-8490-952D-3A63-9C8F19FF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3C9E6-13D5-6FD8-4288-297C3560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D79A-D47D-D1E7-84DE-A0BE7C0E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B3F90-F149-3F94-F798-C43B76DDB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D3740-2DDC-4E2D-093B-A548C9D7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A14ED-CD0D-895E-7B3A-B4E06326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1D884-FCC5-A8EF-5686-4DFB8D39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6CE94-65C1-CE53-272C-53CF299CD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80339-FF92-8EC4-5DC5-A3B2D983A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14568-51BE-82F0-1931-6400EC32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86DE5-1C13-FD40-09A4-CB938F19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284F3-B4AB-EF61-B1EA-CF2241DF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5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C264-134A-4ECA-0AE4-7BF75F0A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93E4-05B9-B794-1051-836AF821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38249-031A-14E0-1DAC-EB51BDF3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1F62E-2191-E742-B625-4472105B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79716-630B-9B0B-54E4-B459933E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1809-53D4-A380-55BA-9134DF7F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40AFE-E16A-B032-7948-BB4613C73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D551A-E5B0-959F-61D5-9AC3CF72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D738E-DC9E-6F01-DC24-8CD1EEC2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C142B-34A0-9F2A-AF4A-1CC94271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3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314E-90C2-A8F7-5069-777A488E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6FC55-9B56-989A-1591-EFBDA2CD8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4D660-F0F7-FAA2-9D6F-50B5293EE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52074-272A-14F3-F541-7CF28894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10278-37BC-F385-B798-535FFD4C3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A0449-F59F-E75B-8A95-D84DC9C5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762E-DEF8-3B98-E819-D2A6B00E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153EC-F045-7947-6145-E253DDD48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300F0-700B-1DF4-E911-02650F731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6E055-8EA3-5C59-4063-25AF62B57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60769-6175-904E-ECA9-B48B87808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99625-CC7E-3E72-F67E-F92C7FF89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20BCA8-CF59-F2D0-629A-953D2456A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B7121-8DD0-AA90-D1DC-0646F307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7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1701-588E-C8CA-2574-1379CE3A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D1A62-3C35-9F94-C606-0029382E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C0D0F-8C62-3B87-862C-BAB2E235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59DFF-799D-FD6B-C733-5CD21C60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7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1B5EF-418B-BB87-0DF6-C1A8716A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75EA2-5992-6DC2-85EE-AF37F9FB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6174A-1435-8F9D-A105-22EB1791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725A-E285-0D3B-2217-5D644203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B329-0D7E-4B16-BA43-0D022C1D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93BE3-95DC-FD7C-48FF-D265AC4DF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FA543-0A68-8885-3554-878975F1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7FB02-DB11-76BC-60C9-13EA7D12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6C7F5-6171-0725-0CF3-76C89DB2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5773-85D8-E879-9FBA-2F11E4DF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2E94D-D070-6E0E-3609-D586DD538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597AE-DCEF-8BF2-88CE-DB2BCB51C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6A67D-9C9B-A981-93D6-2E9DE66EF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2C6AC-17CF-2E3E-91D4-2273189C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3C432-804B-086D-231E-F16C8BED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4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2846C-BD43-EAB8-3200-CB6ACA43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3F83C-8AA5-C65E-9B23-F43800A18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C403B-7B8E-40FD-36D9-F1760F3C0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65161-6567-C148-B8E4-AAA04E969C2C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2C29-24D5-04B7-EC0B-A37FBFE26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96A7E-DC91-3492-5EC4-DA0F2829C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linkedin.com/in/jon-andoni-baranda/" TargetMode="External"/><Relationship Id="rId7" Type="http://schemas.openxmlformats.org/officeDocument/2006/relationships/hyperlink" Target="http://goog_816971607/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hyperlink" Target="https://www.iies.es/inge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_816971607/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www.linkedin.com/in/jon-andoni-baranda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JP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A4CC99EF-8945-FCA8-82EC-1B9CDBF58153}"/>
              </a:ext>
            </a:extLst>
          </p:cNvPr>
          <p:cNvSpPr/>
          <p:nvPr/>
        </p:nvSpPr>
        <p:spPr>
          <a:xfrm>
            <a:off x="8548935" y="5168834"/>
            <a:ext cx="3284999" cy="107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Jon </a:t>
            </a:r>
            <a:r>
              <a:rPr lang="en-US" sz="11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Andoni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Baranda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en-US" sz="900" dirty="0"/>
            </a:br>
            <a:r>
              <a:rPr lang="en-US" sz="9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Engineering Technical Program Manager @ Microsoft - Azure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900" dirty="0">
                <a:solidFill>
                  <a:srgbClr val="444444"/>
                </a:solidFill>
                <a:latin typeface="Arial" panose="020B0604020202020204" pitchFamily="34" charset="0"/>
              </a:rPr>
              <a:t>           </a:t>
            </a:r>
            <a:r>
              <a:rPr lang="en-US" altLang="en-US" sz="900" dirty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  <a:r>
              <a:rPr lang="en-US" altLang="en-US" sz="900" dirty="0">
                <a:solidFill>
                  <a:srgbClr val="444444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linkedin.com/in/jon-andoni-baranda</a:t>
            </a:r>
            <a:endParaRPr lang="en-US" sz="900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Public domain stock image. Earth world globe - PICRYL - Public Domain Media  Search Engine Public Domain Image">
            <a:extLst>
              <a:ext uri="{FF2B5EF4-FFF2-40B4-BE49-F238E27FC236}">
                <a16:creationId xmlns:a16="http://schemas.microsoft.com/office/drawing/2014/main" id="{AE35CA1A-0E47-6903-A403-759A74FB7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3559" r="23232" b="17492"/>
          <a:stretch/>
        </p:blipFill>
        <p:spPr bwMode="auto">
          <a:xfrm>
            <a:off x="-446080" y="0"/>
            <a:ext cx="5785281" cy="558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IE - Instituto de la Ingeniería de España | CSCAE 2030">
            <a:extLst>
              <a:ext uri="{FF2B5EF4-FFF2-40B4-BE49-F238E27FC236}">
                <a16:creationId xmlns:a16="http://schemas.microsoft.com/office/drawing/2014/main" id="{088BE2C8-2ADE-8F7B-1CD7-0B57461E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87" y="5395516"/>
            <a:ext cx="2071950" cy="12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4B669BA-F083-232A-94E4-FFF8BA40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5" y="5624723"/>
            <a:ext cx="1364650" cy="81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CB1170-C4A5-9CC9-901E-072F68761508}"/>
              </a:ext>
            </a:extLst>
          </p:cNvPr>
          <p:cNvSpPr txBox="1"/>
          <p:nvPr/>
        </p:nvSpPr>
        <p:spPr>
          <a:xfrm>
            <a:off x="5671156" y="1322072"/>
            <a:ext cx="3193001" cy="78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6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INGENET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17913CCF-8889-EC70-1E3A-27F91A3E12A9}"/>
              </a:ext>
            </a:extLst>
          </p:cNvPr>
          <p:cNvSpPr/>
          <p:nvPr/>
        </p:nvSpPr>
        <p:spPr>
          <a:xfrm>
            <a:off x="5772533" y="2303983"/>
            <a:ext cx="6419467" cy="659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Plataforma </a:t>
            </a:r>
            <a:r>
              <a:rPr lang="es-ES_tradnl" sz="3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Interactiva 3D</a:t>
            </a:r>
            <a:r>
              <a:rPr lang="en-US" sz="3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3600" dirty="0"/>
          </a:p>
        </p:txBody>
      </p:sp>
      <p:pic>
        <p:nvPicPr>
          <p:cNvPr id="16" name="Picture 13">
            <a:hlinkClick r:id="rId7"/>
            <a:extLst>
              <a:ext uri="{FF2B5EF4-FFF2-40B4-BE49-F238E27FC236}">
                <a16:creationId xmlns:a16="http://schemas.microsoft.com/office/drawing/2014/main" id="{2A26E6C0-ABD3-B072-ED95-98FA2E6C7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315" y="5809774"/>
            <a:ext cx="3175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A951A1-0A48-3839-186A-7A7922F8ED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749" y="4954848"/>
            <a:ext cx="1094416" cy="1544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09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7FC205B-D91D-E640-0127-37FBD129EB81}"/>
              </a:ext>
            </a:extLst>
          </p:cNvPr>
          <p:cNvSpPr/>
          <p:nvPr/>
        </p:nvSpPr>
        <p:spPr>
          <a:xfrm>
            <a:off x="767596" y="527685"/>
            <a:ext cx="5039558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¿Qué es INGENET?</a:t>
            </a:r>
            <a:endParaRPr lang="en-US" sz="3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C981920-576A-D088-01BD-7A94B7BAC237}"/>
              </a:ext>
            </a:extLst>
          </p:cNvPr>
          <p:cNvSpPr/>
          <p:nvPr/>
        </p:nvSpPr>
        <p:spPr>
          <a:xfrm>
            <a:off x="767596" y="1437797"/>
            <a:ext cx="7257818" cy="994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s-ES_tradnl" sz="1400" i="0" dirty="0">
                <a:effectLst/>
              </a:rPr>
              <a:t>INGENET es una Red de Centros de Conocimiento formada por Museos, Centros Tecnológicos, Universidades, Empresas e Instituciones interesadas en realizar actuaciones de divulgación de las actividades de la ingeniería.</a:t>
            </a: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D998543-0BDF-7D0A-B7F7-3AEE192330F0}"/>
              </a:ext>
            </a:extLst>
          </p:cNvPr>
          <p:cNvSpPr/>
          <p:nvPr/>
        </p:nvSpPr>
        <p:spPr>
          <a:xfrm>
            <a:off x="767596" y="2566786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Objetivo Principal</a:t>
            </a:r>
            <a:endParaRPr lang="en-US" sz="18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2CB4CD6-D8AD-99C2-96C2-268645405472}"/>
              </a:ext>
            </a:extLst>
          </p:cNvPr>
          <p:cNvSpPr/>
          <p:nvPr/>
        </p:nvSpPr>
        <p:spPr>
          <a:xfrm>
            <a:off x="767596" y="2920308"/>
            <a:ext cx="7182922" cy="954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s-ES_tradnl" sz="1400" i="0" dirty="0">
                <a:effectLst/>
              </a:rPr>
              <a:t>Propagar el valor de la actividad de la ingeniería y STEAM, la contribución de los ingenieros y los avances tecnológicos y promoverá el desarrollo de contenidos temáticos de alta calidad divulgativa, atractivos e inspiradores.</a:t>
            </a:r>
            <a:endParaRPr lang="es-ES_tradnl" sz="14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F91F17F-924A-B088-8697-6CE60B0048B9}"/>
              </a:ext>
            </a:extLst>
          </p:cNvPr>
          <p:cNvSpPr/>
          <p:nvPr/>
        </p:nvSpPr>
        <p:spPr>
          <a:xfrm>
            <a:off x="767596" y="4060944"/>
            <a:ext cx="3163848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Características Destacadas</a:t>
            </a:r>
            <a:endParaRPr lang="en-US" sz="18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0C75157F-8939-0973-32B4-0BAF95947782}"/>
              </a:ext>
            </a:extLst>
          </p:cNvPr>
          <p:cNvSpPr/>
          <p:nvPr/>
        </p:nvSpPr>
        <p:spPr>
          <a:xfrm>
            <a:off x="569803" y="4487102"/>
            <a:ext cx="7669768" cy="1061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s-ES_tradnl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Diseñar una web donde acceder a las actividades y centros de conocimiento colaboradores.</a:t>
            </a:r>
          </a:p>
          <a:p>
            <a:pPr marL="342900" indent="-342900">
              <a:lnSpc>
                <a:spcPts val="2400"/>
              </a:lnSpc>
              <a:buSzPct val="100000"/>
              <a:buFontTx/>
              <a:buChar char="•"/>
            </a:pPr>
            <a:r>
              <a:rPr lang="es-ES_tradnl" sz="15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Diseno</a:t>
            </a:r>
            <a:r>
              <a:rPr lang="es-ES_tradnl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interactivo y atractivo para </a:t>
            </a:r>
            <a:r>
              <a:rPr lang="es-ES_tradnl" sz="15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Jovenes</a:t>
            </a:r>
            <a:r>
              <a:rPr lang="es-ES_tradnl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experiencia </a:t>
            </a:r>
            <a:r>
              <a:rPr lang="es-ES_tradnl" sz="15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inmmersiva</a:t>
            </a:r>
            <a:r>
              <a:rPr lang="es-ES_tradnl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  <a:p>
            <a:pPr marL="342900" indent="-342900">
              <a:lnSpc>
                <a:spcPts val="2400"/>
              </a:lnSpc>
              <a:buSzPct val="100000"/>
              <a:buFontTx/>
              <a:buChar char="•"/>
            </a:pPr>
            <a:r>
              <a:rPr lang="es-ES_tradnl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Diseño fluido y optimizado.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4DDB2-1564-0F61-C034-0921FBFBAC4F}"/>
              </a:ext>
            </a:extLst>
          </p:cNvPr>
          <p:cNvSpPr txBox="1"/>
          <p:nvPr/>
        </p:nvSpPr>
        <p:spPr>
          <a:xfrm>
            <a:off x="381740" y="6330315"/>
            <a:ext cx="59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 </a:t>
            </a:r>
            <a:r>
              <a:rPr lang="es-ES_tradnl" dirty="0"/>
              <a:t>información</a:t>
            </a:r>
            <a:r>
              <a:rPr lang="en-US" dirty="0"/>
              <a:t> </a:t>
            </a:r>
            <a:r>
              <a:rPr lang="es-ES_tradnl" dirty="0"/>
              <a:t>sobre</a:t>
            </a:r>
            <a:r>
              <a:rPr lang="en-US" dirty="0"/>
              <a:t> INGENET: </a:t>
            </a:r>
            <a:r>
              <a:rPr lang="en-US" dirty="0">
                <a:hlinkClick r:id="rId2"/>
              </a:rPr>
              <a:t>https://www.iies.es/ingenet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F4FAF9-5973-58E2-35CB-4F72F805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408" y="843155"/>
            <a:ext cx="1685185" cy="11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8928551-4209-3BE2-8237-F51A79DA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016" y="1000260"/>
            <a:ext cx="1685185" cy="87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AFC85AD-F589-56C8-2984-B69D0456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26" y="2615245"/>
            <a:ext cx="2247907" cy="6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7328E57-064C-DC42-3C3E-93745AE2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13" y="3279729"/>
            <a:ext cx="970401" cy="103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97469E5-AE15-944A-7C5F-41CA14D87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026" y="3696555"/>
            <a:ext cx="972407" cy="103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7784A-0861-8E52-1065-04E3415E6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692" y="4647884"/>
            <a:ext cx="1160231" cy="12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347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4F1EAC9-9D6C-2056-D80B-ACA62B36FBE0}"/>
              </a:ext>
            </a:extLst>
          </p:cNvPr>
          <p:cNvSpPr/>
          <p:nvPr/>
        </p:nvSpPr>
        <p:spPr>
          <a:xfrm>
            <a:off x="456877" y="83801"/>
            <a:ext cx="5039558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¿Qué es INGENET?</a:t>
            </a:r>
            <a:endParaRPr lang="en-US" sz="3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EFC7E-9EFF-D75B-F76D-73BBDB42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1" y="1054690"/>
            <a:ext cx="4493176" cy="230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42432-C424-CC63-35C5-93D7DECFC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599" y="1050258"/>
            <a:ext cx="4629158" cy="2368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4A982-B145-BFE0-6E9A-0CDE69EBD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92"/>
          <a:stretch/>
        </p:blipFill>
        <p:spPr>
          <a:xfrm>
            <a:off x="3725170" y="3786027"/>
            <a:ext cx="4356213" cy="2850031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5E02A8CD-2DE6-4970-BF10-F4C2B01C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472" y="5831445"/>
            <a:ext cx="310158" cy="310158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45E537EA-2B5D-4063-DD36-544DEC74558D}"/>
              </a:ext>
            </a:extLst>
          </p:cNvPr>
          <p:cNvSpPr/>
          <p:nvPr/>
        </p:nvSpPr>
        <p:spPr>
          <a:xfrm>
            <a:off x="9668178" y="58474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 del </a:t>
            </a:r>
            <a:r>
              <a:rPr lang="en-US" sz="14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proyecto</a:t>
            </a:r>
            <a:endParaRPr lang="en-US" sz="14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5A9E919E-B039-1E97-F5DF-8E2B7F5E29A3}"/>
              </a:ext>
            </a:extLst>
          </p:cNvPr>
          <p:cNvSpPr/>
          <p:nvPr/>
        </p:nvSpPr>
        <p:spPr>
          <a:xfrm>
            <a:off x="9307472" y="6157612"/>
            <a:ext cx="23944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https://d3f4r7eoos0m2t.cloudfront.net/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DF2CB-E6AE-8E29-AE27-8C88F6FB2E12}"/>
              </a:ext>
            </a:extLst>
          </p:cNvPr>
          <p:cNvSpPr txBox="1"/>
          <p:nvPr/>
        </p:nvSpPr>
        <p:spPr>
          <a:xfrm>
            <a:off x="4752178" y="1077606"/>
            <a:ext cx="2831977" cy="9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b="1" dirty="0">
                <a:solidFill>
                  <a:srgbClr val="404155"/>
                </a:solidFill>
                <a:cs typeface="Alexandria" pitchFamily="34" charset="-120"/>
              </a:rPr>
              <a:t>1) Pagina principal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s-ES_tradnl" sz="1200" dirty="0">
                <a:solidFill>
                  <a:srgbClr val="404155"/>
                </a:solidFill>
                <a:cs typeface="Alexandria" pitchFamily="34" charset="-120"/>
              </a:rPr>
              <a:t>Visualiza las instituciones, empresas y centros culturales participantes</a:t>
            </a:r>
            <a:endParaRPr lang="es-ES_tradn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960FB-9D22-7514-8866-2E938B329DFD}"/>
              </a:ext>
            </a:extLst>
          </p:cNvPr>
          <p:cNvSpPr txBox="1"/>
          <p:nvPr/>
        </p:nvSpPr>
        <p:spPr>
          <a:xfrm>
            <a:off x="9146718" y="3537452"/>
            <a:ext cx="2831977" cy="9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s-ES_tradnl" b="1" dirty="0">
                <a:solidFill>
                  <a:srgbClr val="404155"/>
                </a:solidFill>
                <a:cs typeface="Alexandria" pitchFamily="34" charset="-120"/>
              </a:rPr>
              <a:t>3) Explora en 3D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s-ES_tradnl" sz="1200" dirty="0">
                <a:solidFill>
                  <a:srgbClr val="404155"/>
                </a:solidFill>
                <a:cs typeface="Alexandria" pitchFamily="34" charset="-120"/>
              </a:rPr>
              <a:t>Muévete libremente por un mapa interactivo en 3D.</a:t>
            </a:r>
            <a:endParaRPr lang="es-ES_tradnl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BA5D7E-81B4-1F04-B772-9A0F6B20594F}"/>
              </a:ext>
            </a:extLst>
          </p:cNvPr>
          <p:cNvSpPr txBox="1"/>
          <p:nvPr/>
        </p:nvSpPr>
        <p:spPr>
          <a:xfrm>
            <a:off x="785302" y="4516759"/>
            <a:ext cx="2831977" cy="9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s-ES_tradnl" b="1" dirty="0">
                <a:solidFill>
                  <a:srgbClr val="404155"/>
                </a:solidFill>
                <a:cs typeface="Alexandria" pitchFamily="34" charset="-120"/>
              </a:rPr>
              <a:t>2) Información detallada</a:t>
            </a:r>
          </a:p>
          <a:p>
            <a:pPr marL="0" indent="0" algn="ctr">
              <a:lnSpc>
                <a:spcPts val="2400"/>
              </a:lnSpc>
              <a:buNone/>
            </a:pPr>
            <a:r>
              <a:rPr lang="es-ES_tradnl" sz="1200" dirty="0">
                <a:solidFill>
                  <a:srgbClr val="404155"/>
                </a:solidFill>
                <a:cs typeface="Alexandria" pitchFamily="34" charset="-120"/>
              </a:rPr>
              <a:t>Obtén toda la información necesaria sobre el centro o la actividad cultural.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92468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1D8138CF-6115-256E-5E81-BD748E167EEB}"/>
              </a:ext>
            </a:extLst>
          </p:cNvPr>
          <p:cNvSpPr/>
          <p:nvPr/>
        </p:nvSpPr>
        <p:spPr>
          <a:xfrm>
            <a:off x="174344" y="189325"/>
            <a:ext cx="5764261" cy="749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¿Cómo construí la Plataforma web?</a:t>
            </a:r>
            <a:endParaRPr lang="en-US" sz="31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44624AE-C2B3-C130-CB1C-AA2CF0DC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995" y="1471126"/>
            <a:ext cx="380887" cy="380887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ED24FAC4-81BF-47AB-D222-F363F75707C4}"/>
              </a:ext>
            </a:extLst>
          </p:cNvPr>
          <p:cNvSpPr/>
          <p:nvPr/>
        </p:nvSpPr>
        <p:spPr>
          <a:xfrm>
            <a:off x="6937945" y="1553778"/>
            <a:ext cx="1029809" cy="38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Cesium.js</a:t>
            </a:r>
            <a:endParaRPr lang="en-US" sz="15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D64E0A69-53EF-8AC4-0875-217FE693C216}"/>
              </a:ext>
            </a:extLst>
          </p:cNvPr>
          <p:cNvSpPr/>
          <p:nvPr/>
        </p:nvSpPr>
        <p:spPr>
          <a:xfrm>
            <a:off x="6937945" y="1917647"/>
            <a:ext cx="3595860" cy="86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Motor 3D WebGL para la visualización del globo terrestre, permitiendo renderizado de alta calidad y navegación fluida en entornos tridimensionales.</a:t>
            </a:r>
            <a:endParaRPr lang="en-US" sz="12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9FCB9EBA-FD83-C801-7C7E-5962B029F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21" y="1474204"/>
            <a:ext cx="380887" cy="380887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D8E2B5CA-0A56-2179-57CA-288A449E5631}"/>
              </a:ext>
            </a:extLst>
          </p:cNvPr>
          <p:cNvSpPr/>
          <p:nvPr/>
        </p:nvSpPr>
        <p:spPr>
          <a:xfrm>
            <a:off x="1554571" y="1552377"/>
            <a:ext cx="1904659" cy="302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JavaScript ES6+</a:t>
            </a:r>
            <a:endParaRPr lang="en-US" sz="15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C693CA5C-D738-BE8B-7B43-57A02D76D960}"/>
              </a:ext>
            </a:extLst>
          </p:cNvPr>
          <p:cNvSpPr/>
          <p:nvPr/>
        </p:nvSpPr>
        <p:spPr>
          <a:xfrm>
            <a:off x="1554573" y="1999791"/>
            <a:ext cx="3595860" cy="813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Arquitectura modular con importaciones dinámicas que optimizan el rendimiento y facilitan el mantenimiento del código.</a:t>
            </a:r>
            <a:endParaRPr lang="en-US" sz="12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9C829D3D-FEC4-51C5-F082-47B3DC1AD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621" y="2959660"/>
            <a:ext cx="380887" cy="380887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9DCF66DC-9D3A-3775-6A8E-4750655CBA17}"/>
              </a:ext>
            </a:extLst>
          </p:cNvPr>
          <p:cNvSpPr/>
          <p:nvPr/>
        </p:nvSpPr>
        <p:spPr>
          <a:xfrm>
            <a:off x="1554571" y="3007438"/>
            <a:ext cx="190465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Google Maps API</a:t>
            </a:r>
            <a:endParaRPr lang="en-US" sz="15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258C6E2-E1A5-FA30-0AE3-2229538DD273}"/>
              </a:ext>
            </a:extLst>
          </p:cNvPr>
          <p:cNvSpPr/>
          <p:nvPr/>
        </p:nvSpPr>
        <p:spPr>
          <a:xfrm>
            <a:off x="1554571" y="3473839"/>
            <a:ext cx="3259084" cy="689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Integración para geocodificación precisa y obtención de datos de lugares históricos con información contextual.</a:t>
            </a:r>
            <a:endParaRPr lang="en-US" sz="1250" dirty="0"/>
          </a:p>
        </p:txBody>
      </p:sp>
      <p:pic>
        <p:nvPicPr>
          <p:cNvPr id="21" name="Graphic 20" descr="Cloud Computing">
            <a:extLst>
              <a:ext uri="{FF2B5EF4-FFF2-40B4-BE49-F238E27FC236}">
                <a16:creationId xmlns:a16="http://schemas.microsoft.com/office/drawing/2014/main" id="{CD25EFA1-A9A8-1FEB-F267-FB860BE4A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0994" y="2806313"/>
            <a:ext cx="380887" cy="380887"/>
          </a:xfrm>
          <a:prstGeom prst="rect">
            <a:avLst/>
          </a:prstGeom>
        </p:spPr>
      </p:pic>
      <p:sp>
        <p:nvSpPr>
          <p:cNvPr id="22" name="Text 5">
            <a:extLst>
              <a:ext uri="{FF2B5EF4-FFF2-40B4-BE49-F238E27FC236}">
                <a16:creationId xmlns:a16="http://schemas.microsoft.com/office/drawing/2014/main" id="{BB2DBD39-8B76-0111-A242-6637EAA6F209}"/>
              </a:ext>
            </a:extLst>
          </p:cNvPr>
          <p:cNvSpPr/>
          <p:nvPr/>
        </p:nvSpPr>
        <p:spPr>
          <a:xfrm>
            <a:off x="6937945" y="2917287"/>
            <a:ext cx="55864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</a:t>
            </a:r>
            <a:endParaRPr lang="en-US" sz="155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2309A6AF-91BA-C124-57C5-BADBFED17151}"/>
              </a:ext>
            </a:extLst>
          </p:cNvPr>
          <p:cNvSpPr/>
          <p:nvPr/>
        </p:nvSpPr>
        <p:spPr>
          <a:xfrm>
            <a:off x="6937945" y="3411028"/>
            <a:ext cx="3259084" cy="86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Integración para geocodificación precisa y obtención de datos de lugares históricos con información contextual.</a:t>
            </a:r>
            <a:endParaRPr lang="en-US" sz="1250" dirty="0"/>
          </a:p>
        </p:txBody>
      </p:sp>
      <p:pic>
        <p:nvPicPr>
          <p:cNvPr id="4098" name="Picture 2" descr="JavaScript Logo, symbol, meaning, history, PNG, brand">
            <a:extLst>
              <a:ext uri="{FF2B5EF4-FFF2-40B4-BE49-F238E27FC236}">
                <a16:creationId xmlns:a16="http://schemas.microsoft.com/office/drawing/2014/main" id="{F34E9061-0E59-24DA-1477-CBBA2866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21" y="5313009"/>
            <a:ext cx="1891561" cy="106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三维GIS渲染引擎盘点，以Cesium为核心的拓展优化- 豆豆狐- 博客园">
            <a:extLst>
              <a:ext uri="{FF2B5EF4-FFF2-40B4-BE49-F238E27FC236}">
                <a16:creationId xmlns:a16="http://schemas.microsoft.com/office/drawing/2014/main" id="{5B509AE1-54D3-B8FA-5F8A-BED847BF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61" y="4414603"/>
            <a:ext cx="1202746" cy="9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to Integrate Google Maps API: A Step-by-Step Guide">
            <a:extLst>
              <a:ext uri="{FF2B5EF4-FFF2-40B4-BE49-F238E27FC236}">
                <a16:creationId xmlns:a16="http://schemas.microsoft.com/office/drawing/2014/main" id="{D72E9080-333B-0C18-CF59-961F398B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55" y="5837624"/>
            <a:ext cx="2982635" cy="7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ADBBA34F-46C6-5106-B9BF-C00CE1CF6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615" y="4904409"/>
            <a:ext cx="1364650" cy="81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05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43CCE8F-A3CA-7169-E738-CBAFB5A65562}"/>
              </a:ext>
            </a:extLst>
          </p:cNvPr>
          <p:cNvSpPr/>
          <p:nvPr/>
        </p:nvSpPr>
        <p:spPr>
          <a:xfrm>
            <a:off x="522209" y="358973"/>
            <a:ext cx="4047520" cy="340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Infraestructura Cloud en AWS</a:t>
            </a:r>
            <a:endParaRPr lang="en-US" sz="255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C5E78962-C2BF-D845-C5D2-873D0B1EABDA}"/>
              </a:ext>
            </a:extLst>
          </p:cNvPr>
          <p:cNvSpPr/>
          <p:nvPr/>
        </p:nvSpPr>
        <p:spPr>
          <a:xfrm>
            <a:off x="557222" y="1134464"/>
            <a:ext cx="246792" cy="245140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948E272-1204-302E-AF98-9913EE339A82}"/>
              </a:ext>
            </a:extLst>
          </p:cNvPr>
          <p:cNvSpPr/>
          <p:nvPr/>
        </p:nvSpPr>
        <p:spPr>
          <a:xfrm>
            <a:off x="606096" y="1158871"/>
            <a:ext cx="164562" cy="20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49C789EE-2F4E-EB81-5138-C328308E4F69}"/>
              </a:ext>
            </a:extLst>
          </p:cNvPr>
          <p:cNvSpPr/>
          <p:nvPr/>
        </p:nvSpPr>
        <p:spPr>
          <a:xfrm>
            <a:off x="981440" y="1179230"/>
            <a:ext cx="1371315" cy="17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Amazon S3</a:t>
            </a:r>
            <a:endParaRPr lang="en-US" sz="12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970024B-ACFC-3222-044C-33F88FD21D7C}"/>
              </a:ext>
            </a:extLst>
          </p:cNvPr>
          <p:cNvSpPr/>
          <p:nvPr/>
        </p:nvSpPr>
        <p:spPr>
          <a:xfrm>
            <a:off x="981440" y="1513678"/>
            <a:ext cx="5217359" cy="174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Bucket configurado para hosting estático de la aplicación con redundancia geográfica.</a:t>
            </a:r>
            <a:endParaRPr lang="en-US" sz="1000" dirty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8FA6CD84-298D-E18D-9AF2-86B307534EC2}"/>
              </a:ext>
            </a:extLst>
          </p:cNvPr>
          <p:cNvSpPr/>
          <p:nvPr/>
        </p:nvSpPr>
        <p:spPr>
          <a:xfrm>
            <a:off x="557222" y="1994166"/>
            <a:ext cx="246792" cy="245140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55B80C3-1415-4E88-9B21-412DF0E0B6D1}"/>
              </a:ext>
            </a:extLst>
          </p:cNvPr>
          <p:cNvSpPr/>
          <p:nvPr/>
        </p:nvSpPr>
        <p:spPr>
          <a:xfrm>
            <a:off x="606096" y="2018574"/>
            <a:ext cx="164562" cy="20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2FF9938A-E3FB-9338-CAAC-DA6211E11704}"/>
              </a:ext>
            </a:extLst>
          </p:cNvPr>
          <p:cNvSpPr/>
          <p:nvPr/>
        </p:nvSpPr>
        <p:spPr>
          <a:xfrm>
            <a:off x="981440" y="2038933"/>
            <a:ext cx="1371315" cy="17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CloudFront</a:t>
            </a:r>
            <a:endParaRPr lang="en-US" sz="12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8D06662-1CAF-3C89-608A-99AE1DE0FB1C}"/>
              </a:ext>
            </a:extLst>
          </p:cNvPr>
          <p:cNvSpPr/>
          <p:nvPr/>
        </p:nvSpPr>
        <p:spPr>
          <a:xfrm>
            <a:off x="981440" y="2373380"/>
            <a:ext cx="5217359" cy="174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CDN con 400+ edge locations garantizando entrega global de contenido optimizada.</a:t>
            </a:r>
            <a:endParaRPr lang="en-US" sz="100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084EF1E8-E346-1575-2CB8-708772A177BC}"/>
              </a:ext>
            </a:extLst>
          </p:cNvPr>
          <p:cNvSpPr/>
          <p:nvPr/>
        </p:nvSpPr>
        <p:spPr>
          <a:xfrm>
            <a:off x="557222" y="2876615"/>
            <a:ext cx="246792" cy="245140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3704D03B-D559-F8A4-B679-AD139F615C99}"/>
              </a:ext>
            </a:extLst>
          </p:cNvPr>
          <p:cNvSpPr/>
          <p:nvPr/>
        </p:nvSpPr>
        <p:spPr>
          <a:xfrm>
            <a:off x="606096" y="2901023"/>
            <a:ext cx="164562" cy="20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50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C0F52625-7AE1-6F90-4DB9-7A6ED5963735}"/>
              </a:ext>
            </a:extLst>
          </p:cNvPr>
          <p:cNvSpPr/>
          <p:nvPr/>
        </p:nvSpPr>
        <p:spPr>
          <a:xfrm>
            <a:off x="981440" y="2921382"/>
            <a:ext cx="2094587" cy="17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Route 53 + Certificate Manager</a:t>
            </a:r>
            <a:endParaRPr lang="en-US" sz="125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ECFAA7D0-9B99-9F7A-71E7-9F833CCA65F7}"/>
              </a:ext>
            </a:extLst>
          </p:cNvPr>
          <p:cNvSpPr/>
          <p:nvPr/>
        </p:nvSpPr>
        <p:spPr>
          <a:xfrm>
            <a:off x="981440" y="3255829"/>
            <a:ext cx="5217359" cy="34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Gestión DNS con dominio personalizado y HTTPS automático mediante certificados SSL/TLS gestionados.</a:t>
            </a:r>
            <a:endParaRPr lang="en-US" sz="1000" dirty="0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CE3321DB-086A-1CCA-ACA3-B144C480C283}"/>
              </a:ext>
            </a:extLst>
          </p:cNvPr>
          <p:cNvSpPr/>
          <p:nvPr/>
        </p:nvSpPr>
        <p:spPr>
          <a:xfrm>
            <a:off x="557222" y="3887123"/>
            <a:ext cx="246792" cy="245140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D761D9B7-8750-2EFB-C039-90384D41B53B}"/>
              </a:ext>
            </a:extLst>
          </p:cNvPr>
          <p:cNvSpPr/>
          <p:nvPr/>
        </p:nvSpPr>
        <p:spPr>
          <a:xfrm>
            <a:off x="606096" y="3911530"/>
            <a:ext cx="164562" cy="20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500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D03C6403-DDD9-2036-ECDC-C5193C741A91}"/>
              </a:ext>
            </a:extLst>
          </p:cNvPr>
          <p:cNvSpPr/>
          <p:nvPr/>
        </p:nvSpPr>
        <p:spPr>
          <a:xfrm>
            <a:off x="981440" y="3931889"/>
            <a:ext cx="1371315" cy="17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IAM</a:t>
            </a:r>
            <a:endParaRPr lang="en-US" sz="1250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C4880505-F209-3F42-7FE3-6452A4FB78E0}"/>
              </a:ext>
            </a:extLst>
          </p:cNvPr>
          <p:cNvSpPr/>
          <p:nvPr/>
        </p:nvSpPr>
        <p:spPr>
          <a:xfrm>
            <a:off x="981440" y="4266337"/>
            <a:ext cx="5217359" cy="174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Políticas de seguridad siguiendo el principio de mínimo privilegio para protección de recursos.</a:t>
            </a:r>
            <a:endParaRPr lang="en-US" sz="1000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674CFC24-884A-F07F-BD15-2D461E3065E2}"/>
              </a:ext>
            </a:extLst>
          </p:cNvPr>
          <p:cNvSpPr/>
          <p:nvPr/>
        </p:nvSpPr>
        <p:spPr>
          <a:xfrm>
            <a:off x="440295" y="5260503"/>
            <a:ext cx="1973730" cy="354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99.9%</a:t>
            </a:r>
            <a:endParaRPr lang="en-US" sz="335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2A289BD8-C94E-457B-E41A-639B00FB3772}"/>
              </a:ext>
            </a:extLst>
          </p:cNvPr>
          <p:cNvSpPr/>
          <p:nvPr/>
        </p:nvSpPr>
        <p:spPr>
          <a:xfrm>
            <a:off x="946427" y="5790364"/>
            <a:ext cx="904951" cy="167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Disponibilidad</a:t>
            </a:r>
            <a:endParaRPr lang="en-US" sz="1250" dirty="0"/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28C6EE8A-376B-DB12-AF37-08A325C29AB3}"/>
              </a:ext>
            </a:extLst>
          </p:cNvPr>
          <p:cNvSpPr/>
          <p:nvPr/>
        </p:nvSpPr>
        <p:spPr>
          <a:xfrm>
            <a:off x="2707906" y="5260503"/>
            <a:ext cx="1973730" cy="354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&lt;5€</a:t>
            </a:r>
            <a:endParaRPr lang="en-US" sz="3350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13C0F728-C43D-9F86-D48B-875E965E69B7}"/>
              </a:ext>
            </a:extLst>
          </p:cNvPr>
          <p:cNvSpPr/>
          <p:nvPr/>
        </p:nvSpPr>
        <p:spPr>
          <a:xfrm>
            <a:off x="3330352" y="5874242"/>
            <a:ext cx="728837" cy="167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Coste Mensual</a:t>
            </a:r>
            <a:endParaRPr lang="en-US" sz="125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F249ADC-6DA3-7B58-68A7-6DB28BFF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240" y="758863"/>
            <a:ext cx="2863857" cy="17017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C07047-3077-F8C7-8588-1739D532F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13"/>
          <a:stretch/>
        </p:blipFill>
        <p:spPr>
          <a:xfrm>
            <a:off x="5930811" y="890870"/>
            <a:ext cx="2863857" cy="13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23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20B89EB8-651E-5D95-F8CC-8E38BE30E032}"/>
              </a:ext>
            </a:extLst>
          </p:cNvPr>
          <p:cNvSpPr/>
          <p:nvPr/>
        </p:nvSpPr>
        <p:spPr>
          <a:xfrm>
            <a:off x="5766194" y="259517"/>
            <a:ext cx="2913998" cy="51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¡</a:t>
            </a:r>
            <a:r>
              <a:rPr lang="en-US" sz="3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Muchas</a:t>
            </a: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Gracias!</a:t>
            </a:r>
            <a:endParaRPr lang="en-US" sz="34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0A4CDE1-E57C-FA33-DF54-0F4A9831492D}"/>
              </a:ext>
            </a:extLst>
          </p:cNvPr>
          <p:cNvSpPr/>
          <p:nvPr/>
        </p:nvSpPr>
        <p:spPr>
          <a:xfrm>
            <a:off x="5766194" y="948211"/>
            <a:ext cx="6002060" cy="687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s-ES_tradnl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Construyendo el futuro de la </a:t>
            </a:r>
            <a:r>
              <a:rPr lang="es-ES_tradnl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Ingenieria</a:t>
            </a:r>
            <a:r>
              <a:rPr lang="es-ES_tradnl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con tecnología </a:t>
            </a:r>
            <a:r>
              <a:rPr lang="es-ES_tradnl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</a:t>
            </a:r>
            <a:endParaRPr lang="es-ES_tradnl" dirty="0"/>
          </a:p>
        </p:txBody>
      </p:sp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E5AB4F29-5C58-D9E9-BA20-94A523EA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14" y="2149635"/>
            <a:ext cx="496133" cy="496133"/>
          </a:xfrm>
          <a:prstGeom prst="rect">
            <a:avLst/>
          </a:prstGeom>
        </p:spPr>
      </p:pic>
      <p:sp>
        <p:nvSpPr>
          <p:cNvPr id="26" name="Text 1">
            <a:extLst>
              <a:ext uri="{FF2B5EF4-FFF2-40B4-BE49-F238E27FC236}">
                <a16:creationId xmlns:a16="http://schemas.microsoft.com/office/drawing/2014/main" id="{2D4B3879-C709-08D2-8961-D3BCB9DFFEA7}"/>
              </a:ext>
            </a:extLst>
          </p:cNvPr>
          <p:cNvSpPr/>
          <p:nvPr/>
        </p:nvSpPr>
        <p:spPr>
          <a:xfrm>
            <a:off x="7086754" y="22673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 del </a:t>
            </a:r>
            <a:r>
              <a:rPr lang="en-US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proyecto</a:t>
            </a:r>
            <a:endParaRPr lang="en-US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C2820AE2-FBF0-28E7-8283-24E94923BFCC}"/>
              </a:ext>
            </a:extLst>
          </p:cNvPr>
          <p:cNvSpPr/>
          <p:nvPr/>
        </p:nvSpPr>
        <p:spPr>
          <a:xfrm>
            <a:off x="7086754" y="2740618"/>
            <a:ext cx="325858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https://d3f4r7eoos0m2t.cloudfront.net/</a:t>
            </a:r>
            <a:endParaRPr lang="en-US" sz="1400" dirty="0"/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AD1E3101-65A4-C05E-D9BB-691B98A43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614" y="3287774"/>
            <a:ext cx="496133" cy="496133"/>
          </a:xfrm>
          <a:prstGeom prst="rect">
            <a:avLst/>
          </a:prstGeom>
        </p:spPr>
      </p:pic>
      <p:sp>
        <p:nvSpPr>
          <p:cNvPr id="29" name="Text 3">
            <a:extLst>
              <a:ext uri="{FF2B5EF4-FFF2-40B4-BE49-F238E27FC236}">
                <a16:creationId xmlns:a16="http://schemas.microsoft.com/office/drawing/2014/main" id="{AD60ED77-6818-C485-4BDF-4E23FA0CAE7E}"/>
              </a:ext>
            </a:extLst>
          </p:cNvPr>
          <p:cNvSpPr/>
          <p:nvPr/>
        </p:nvSpPr>
        <p:spPr>
          <a:xfrm>
            <a:off x="7086755" y="34055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Repositorio GitHub</a:t>
            </a:r>
            <a:endParaRPr lang="en-US" dirty="0"/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4383FA0E-607C-C6E9-F516-A4F7CF12162E}"/>
              </a:ext>
            </a:extLst>
          </p:cNvPr>
          <p:cNvSpPr/>
          <p:nvPr/>
        </p:nvSpPr>
        <p:spPr>
          <a:xfrm>
            <a:off x="7086754" y="3914044"/>
            <a:ext cx="3186875" cy="41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https://</a:t>
            </a:r>
            <a:r>
              <a:rPr lang="en-US" sz="14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github.com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en-US" sz="14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jandoni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/ingenet3d</a:t>
            </a:r>
            <a:endParaRPr lang="en-US" sz="1400" dirty="0"/>
          </a:p>
        </p:txBody>
      </p:sp>
      <p:pic>
        <p:nvPicPr>
          <p:cNvPr id="32" name="Picture 2" descr="Public domain stock image. Earth world globe - PICRYL - Public Domain Media  Search Engine Public Domain Image">
            <a:extLst>
              <a:ext uri="{FF2B5EF4-FFF2-40B4-BE49-F238E27FC236}">
                <a16:creationId xmlns:a16="http://schemas.microsoft.com/office/drawing/2014/main" id="{708F025D-74A1-649B-B24F-0589658F7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3559" r="23232" b="17492"/>
          <a:stretch/>
        </p:blipFill>
        <p:spPr bwMode="auto">
          <a:xfrm>
            <a:off x="-528624" y="0"/>
            <a:ext cx="5785281" cy="558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IE - Instituto de la Ingeniería de España | CSCAE 2030">
            <a:extLst>
              <a:ext uri="{FF2B5EF4-FFF2-40B4-BE49-F238E27FC236}">
                <a16:creationId xmlns:a16="http://schemas.microsoft.com/office/drawing/2014/main" id="{9A1B2AFF-4364-0268-19D3-901855811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87" y="5395516"/>
            <a:ext cx="2071950" cy="12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CC0E0603-EF42-E0E5-E583-A4B1F6FE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5" y="5624723"/>
            <a:ext cx="1364650" cy="81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3">
            <a:extLst>
              <a:ext uri="{FF2B5EF4-FFF2-40B4-BE49-F238E27FC236}">
                <a16:creationId xmlns:a16="http://schemas.microsoft.com/office/drawing/2014/main" id="{829828A6-41D1-5B7D-7B91-55D5FA55CB5F}"/>
              </a:ext>
            </a:extLst>
          </p:cNvPr>
          <p:cNvSpPr/>
          <p:nvPr/>
        </p:nvSpPr>
        <p:spPr>
          <a:xfrm>
            <a:off x="8907001" y="5395516"/>
            <a:ext cx="3284999" cy="107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Jon </a:t>
            </a:r>
            <a:r>
              <a:rPr lang="en-US" sz="11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Andoni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Baranda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en-US" sz="900" dirty="0"/>
            </a:br>
            <a:r>
              <a:rPr lang="en-US" sz="9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Engineering Technical Program Manager @ Microsoft - Azure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900" dirty="0">
                <a:solidFill>
                  <a:srgbClr val="444444"/>
                </a:solidFill>
                <a:latin typeface="Arial" panose="020B0604020202020204" pitchFamily="34" charset="0"/>
              </a:rPr>
              <a:t>           </a:t>
            </a:r>
            <a:r>
              <a:rPr lang="en-US" altLang="en-US" sz="900" dirty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  <a:r>
              <a:rPr lang="en-US" altLang="en-US" sz="900" dirty="0">
                <a:solidFill>
                  <a:srgbClr val="444444"/>
                </a:solidFill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linkedin.com/in/jon-andoni-baranda</a:t>
            </a:r>
            <a:endParaRPr lang="en-US" sz="900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  <p:pic>
        <p:nvPicPr>
          <p:cNvPr id="39" name="Picture 13">
            <a:hlinkClick r:id="rId8"/>
            <a:extLst>
              <a:ext uri="{FF2B5EF4-FFF2-40B4-BE49-F238E27FC236}">
                <a16:creationId xmlns:a16="http://schemas.microsoft.com/office/drawing/2014/main" id="{22178D98-B0E5-6357-4FFE-84A7F772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381" y="6036456"/>
            <a:ext cx="3175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4A5EF-2A90-4D92-EAE3-5C7487360F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2815" y="5181530"/>
            <a:ext cx="1094416" cy="1544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9967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7905</TotalTime>
  <Words>425</Words>
  <Application>Microsoft Macintosh PowerPoint</Application>
  <PresentationFormat>Widescreen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Alexandria</vt:lpstr>
      <vt:lpstr>Arial</vt:lpstr>
      <vt:lpstr>Arial</vt:lpstr>
      <vt:lpstr>Calibri</vt:lpstr>
      <vt:lpstr>Calibri Light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Andoni Baranda</dc:creator>
  <cp:lastModifiedBy>Jon Andoni Baranda</cp:lastModifiedBy>
  <cp:revision>3</cp:revision>
  <dcterms:created xsi:type="dcterms:W3CDTF">2025-07-05T15:37:07Z</dcterms:created>
  <dcterms:modified xsi:type="dcterms:W3CDTF">2025-07-11T03:22:47Z</dcterms:modified>
</cp:coreProperties>
</file>